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image4.jpg" ContentType="image/png"/>
  <Override PartName="/ppt/media/image5.jpg" ContentType="image/png"/>
  <Override PartName="/ppt/media/image6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0" r:id="rId1"/>
  </p:sldMasterIdLst>
  <p:sldIdLst>
    <p:sldId id="256" r:id="rId2"/>
    <p:sldId id="258" r:id="rId3"/>
    <p:sldId id="259" r:id="rId4"/>
    <p:sldId id="261" r:id="rId5"/>
    <p:sldId id="273" r:id="rId6"/>
    <p:sldId id="270" r:id="rId7"/>
    <p:sldId id="274" r:id="rId8"/>
    <p:sldId id="262" r:id="rId9"/>
    <p:sldId id="267" r:id="rId10"/>
    <p:sldId id="265" r:id="rId11"/>
    <p:sldId id="266" r:id="rId12"/>
    <p:sldId id="272" r:id="rId13"/>
    <p:sldId id="271" r:id="rId14"/>
    <p:sldId id="263" r:id="rId15"/>
    <p:sldId id="268" r:id="rId16"/>
    <p:sldId id="269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37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65356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5812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22764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01229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44109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89832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95744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13211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38482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B61BEF0D-F0BB-DE4B-95CE-6DB70DBA9567}" type="datetimeFigureOut">
              <a:rPr lang="en-US" smtClean="0"/>
              <a:pPr/>
              <a:t>5/2/2019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77619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39799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5/2/2019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37637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12108" y="941172"/>
            <a:ext cx="9895291" cy="1135751"/>
          </a:xfrm>
        </p:spPr>
        <p:txBody>
          <a:bodyPr>
            <a:normAutofit/>
          </a:bodyPr>
          <a:lstStyle/>
          <a:p>
            <a:r>
              <a:rPr lang="en-US" sz="6600" b="1" dirty="0"/>
              <a:t>Little Center Inventory System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02723" y="2076923"/>
            <a:ext cx="9804675" cy="1892644"/>
          </a:xfrm>
        </p:spPr>
        <p:txBody>
          <a:bodyPr>
            <a:normAutofit/>
          </a:bodyPr>
          <a:lstStyle/>
          <a:p>
            <a:r>
              <a:rPr lang="en-US" dirty="0"/>
              <a:t>Software engineering project</a:t>
            </a:r>
          </a:p>
          <a:p>
            <a:r>
              <a:rPr lang="en-US" dirty="0"/>
              <a:t>Course: CSCI 250 (Spring 2019)</a:t>
            </a:r>
          </a:p>
          <a:p>
            <a:r>
              <a:rPr lang="en-US" dirty="0"/>
              <a:t>Professor: John Magee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5903" y="4390768"/>
            <a:ext cx="11112843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2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Team members:</a:t>
            </a:r>
          </a:p>
          <a:p>
            <a:pPr algn="r"/>
            <a:r>
              <a:rPr lang="en-US" sz="2000" i="1" dirty="0">
                <a:solidFill>
                  <a:schemeClr val="accent3"/>
                </a:solidFill>
              </a:rPr>
              <a:t>Alexander </a:t>
            </a:r>
            <a:r>
              <a:rPr lang="en-US" sz="2000" i="1" dirty="0" smtClean="0">
                <a:solidFill>
                  <a:schemeClr val="accent3"/>
                </a:solidFill>
              </a:rPr>
              <a:t>Rakovshik ‘19, </a:t>
            </a:r>
            <a:r>
              <a:rPr lang="en-US" sz="2000" i="1" dirty="0">
                <a:solidFill>
                  <a:schemeClr val="accent3"/>
                </a:solidFill>
              </a:rPr>
              <a:t>Ishraq Salim </a:t>
            </a:r>
            <a:r>
              <a:rPr lang="en-US" sz="2000" i="1" dirty="0" smtClean="0">
                <a:solidFill>
                  <a:schemeClr val="accent3"/>
                </a:solidFill>
              </a:rPr>
              <a:t>Chowdhury ‘21, </a:t>
            </a:r>
            <a:r>
              <a:rPr lang="en-US" sz="2000" i="1" dirty="0">
                <a:solidFill>
                  <a:schemeClr val="accent3"/>
                </a:solidFill>
              </a:rPr>
              <a:t>and Skyler </a:t>
            </a:r>
            <a:r>
              <a:rPr lang="en-US" sz="2000" i="1" dirty="0" smtClean="0">
                <a:solidFill>
                  <a:schemeClr val="accent3"/>
                </a:solidFill>
              </a:rPr>
              <a:t>Brivic ‘20</a:t>
            </a:r>
            <a:endParaRPr lang="en-US" sz="2000" i="1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18507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1109134" y="1038938"/>
            <a:ext cx="5842000" cy="3600796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b="1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68B50C3-CA0E-49B2-BE34-AEDA4ABDFDEC}"/>
              </a:ext>
            </a:extLst>
          </p:cNvPr>
          <p:cNvSpPr/>
          <p:nvPr/>
        </p:nvSpPr>
        <p:spPr>
          <a:xfrm>
            <a:off x="982134" y="54053"/>
            <a:ext cx="6096000" cy="98488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4000" i="1" dirty="0">
                <a:solidFill>
                  <a:schemeClr val="accent1">
                    <a:lumMod val="75000"/>
                  </a:schemeClr>
                </a:solidFill>
              </a:rPr>
              <a:t>Frontend (continued):</a:t>
            </a:r>
          </a:p>
          <a:p>
            <a:endParaRPr lang="en-MY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898E25-D6A2-4EA7-B4D7-0C358E4DA8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5340" y="743522"/>
            <a:ext cx="9861320" cy="498141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128276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1109134" y="1038938"/>
            <a:ext cx="5842000" cy="3600796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b="1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68B50C3-CA0E-49B2-BE34-AEDA4ABDFDEC}"/>
              </a:ext>
            </a:extLst>
          </p:cNvPr>
          <p:cNvSpPr/>
          <p:nvPr/>
        </p:nvSpPr>
        <p:spPr>
          <a:xfrm>
            <a:off x="982134" y="240320"/>
            <a:ext cx="6096000" cy="98488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4000" i="1" dirty="0">
                <a:solidFill>
                  <a:schemeClr val="accent1">
                    <a:lumMod val="75000"/>
                  </a:schemeClr>
                </a:solidFill>
              </a:rPr>
              <a:t>Frontend (continued):</a:t>
            </a:r>
          </a:p>
          <a:p>
            <a:endParaRPr lang="en-MY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134" y="971204"/>
            <a:ext cx="9606663" cy="486324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411736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798734" y="1269819"/>
            <a:ext cx="5169210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287338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600" dirty="0" smtClean="0"/>
              <a:t>The backend for the website was written using a series of java servlets and regular java classes</a:t>
            </a:r>
          </a:p>
          <a:p>
            <a:pPr marL="457200" indent="-287338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sz="1600" dirty="0" smtClean="0"/>
          </a:p>
          <a:p>
            <a:pPr marL="457200" indent="-287338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600" dirty="0" smtClean="0"/>
              <a:t>One useful feature we made was a class called “databaseInterface”</a:t>
            </a:r>
          </a:p>
          <a:p>
            <a:pPr marL="457200" indent="-287338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sz="1600" dirty="0" smtClean="0"/>
          </a:p>
          <a:p>
            <a:pPr marL="457200" indent="-287338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600" dirty="0" smtClean="0"/>
              <a:t>This class contains functions to perform common database features, and enables the servlets in the program to not be bound to using a specific database.</a:t>
            </a:r>
            <a:endParaRPr lang="en-US" sz="1600" dirty="0"/>
          </a:p>
          <a:p>
            <a:pPr marL="342900" indent="-342900">
              <a:buFont typeface="Arial" charset="0"/>
              <a:buChar char="•"/>
            </a:pPr>
            <a:endParaRPr lang="en-U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225" y="1379716"/>
            <a:ext cx="6475509" cy="321042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Rectangle 1"/>
          <p:cNvSpPr/>
          <p:nvPr/>
        </p:nvSpPr>
        <p:spPr>
          <a:xfrm>
            <a:off x="323224" y="364053"/>
            <a:ext cx="447011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sz="4000" b="1" i="1" dirty="0">
                <a:solidFill>
                  <a:schemeClr val="accent1"/>
                </a:solidFill>
              </a:rPr>
              <a:t>Backend of Website:</a:t>
            </a:r>
          </a:p>
        </p:txBody>
      </p:sp>
    </p:spTree>
    <p:extLst>
      <p:ext uri="{BB962C8B-B14F-4D97-AF65-F5344CB8AC3E}">
        <p14:creationId xmlns:p14="http://schemas.microsoft.com/office/powerpoint/2010/main" val="2698414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6002179" y="1092200"/>
            <a:ext cx="5070987" cy="3885972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3500" b="1" i="1" dirty="0" smtClean="0">
                <a:solidFill>
                  <a:schemeClr val="accent1"/>
                </a:solidFill>
              </a:rPr>
              <a:t>Database System:</a:t>
            </a:r>
            <a:endParaRPr lang="en-US" sz="3500" b="1" dirty="0">
              <a:solidFill>
                <a:schemeClr val="accent1"/>
              </a:solidFill>
            </a:endParaRPr>
          </a:p>
          <a:p>
            <a:pPr marL="347663" indent="-347663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For this project, we used a MySQL Database</a:t>
            </a:r>
          </a:p>
          <a:p>
            <a:pPr marL="347663" indent="-347663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The database contains a table storing information about each product, a table storing information about what transactions have occurred, and a table storing the personal information of each student who has rented equipment from the system.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624" y="856120"/>
            <a:ext cx="5122348" cy="466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161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5959216" y="1165202"/>
            <a:ext cx="5842000" cy="3600796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b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9864C8F-8444-47DD-BE60-53A9AFB3D1BA}"/>
              </a:ext>
            </a:extLst>
          </p:cNvPr>
          <p:cNvSpPr/>
          <p:nvPr/>
        </p:nvSpPr>
        <p:spPr>
          <a:xfrm>
            <a:off x="648245" y="167861"/>
            <a:ext cx="227985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i="1" dirty="0">
                <a:solidFill>
                  <a:schemeClr val="bg1"/>
                </a:solidFill>
              </a:rPr>
              <a:t>QR codes: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06CABF6-CF60-4C46-8B70-5D54D28D9D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" r="220" b="208"/>
          <a:stretch/>
        </p:blipFill>
        <p:spPr>
          <a:xfrm>
            <a:off x="390785" y="1043609"/>
            <a:ext cx="4956468" cy="476084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835B3EB-5ABD-4EA8-B802-0A3778FF3F7C}"/>
              </a:ext>
            </a:extLst>
          </p:cNvPr>
          <p:cNvSpPr/>
          <p:nvPr/>
        </p:nvSpPr>
        <p:spPr>
          <a:xfrm>
            <a:off x="5705216" y="1165202"/>
            <a:ext cx="6096000" cy="4616648"/>
          </a:xfrm>
          <a:prstGeom prst="rect">
            <a:avLst/>
          </a:prstGeom>
        </p:spPr>
        <p:txBody>
          <a:bodyPr>
            <a:spAutoFit/>
          </a:bodyPr>
          <a:lstStyle/>
          <a:p>
            <a:pPr marL="119062" lvl="5">
              <a:lnSpc>
                <a:spcPct val="150000"/>
              </a:lnSpc>
            </a:pPr>
            <a:r>
              <a:rPr lang="en-US" sz="2800" i="1" dirty="0">
                <a:solidFill>
                  <a:schemeClr val="accent1"/>
                </a:solidFill>
              </a:rPr>
              <a:t>Purpose:</a:t>
            </a:r>
          </a:p>
          <a:p>
            <a:pPr marL="461962" lvl="5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rgbClr val="000000"/>
                </a:solidFill>
              </a:rPr>
              <a:t>Scanning QR codes give the product ID number which can be inputted into the system.</a:t>
            </a:r>
          </a:p>
          <a:p>
            <a:pPr marL="461962" lvl="5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sz="2000" dirty="0">
              <a:solidFill>
                <a:srgbClr val="000000"/>
              </a:solidFill>
            </a:endParaRPr>
          </a:p>
          <a:p>
            <a:pPr marL="461962" lvl="5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sz="2000" dirty="0">
              <a:solidFill>
                <a:srgbClr val="000000"/>
              </a:solidFill>
            </a:endParaRPr>
          </a:p>
          <a:p>
            <a:pPr marL="119062" lvl="5">
              <a:lnSpc>
                <a:spcPct val="150000"/>
              </a:lnSpc>
            </a:pPr>
            <a:r>
              <a:rPr lang="en-US" sz="2800" i="1" dirty="0">
                <a:solidFill>
                  <a:schemeClr val="accent1"/>
                </a:solidFill>
              </a:rPr>
              <a:t>Future goal:</a:t>
            </a:r>
          </a:p>
          <a:p>
            <a:pPr marL="461962" lvl="5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rgbClr val="000000"/>
                </a:solidFill>
              </a:rPr>
              <a:t>O</a:t>
            </a:r>
            <a:r>
              <a:rPr lang="en-US" sz="2000" dirty="0" smtClean="0">
                <a:solidFill>
                  <a:srgbClr val="000000"/>
                </a:solidFill>
              </a:rPr>
              <a:t>nce </a:t>
            </a:r>
            <a:r>
              <a:rPr lang="en-US" sz="2000" dirty="0">
                <a:solidFill>
                  <a:srgbClr val="000000"/>
                </a:solidFill>
              </a:rPr>
              <a:t>server is set </a:t>
            </a:r>
            <a:r>
              <a:rPr lang="en-US" sz="2000" dirty="0" smtClean="0">
                <a:solidFill>
                  <a:srgbClr val="000000"/>
                </a:solidFill>
              </a:rPr>
              <a:t>up, scanning </a:t>
            </a:r>
            <a:r>
              <a:rPr lang="en-US" sz="2000" dirty="0">
                <a:solidFill>
                  <a:srgbClr val="000000"/>
                </a:solidFill>
              </a:rPr>
              <a:t>QR code will lead directly to the database </a:t>
            </a:r>
            <a:r>
              <a:rPr lang="en-US" sz="2000" dirty="0" smtClean="0">
                <a:solidFill>
                  <a:srgbClr val="000000"/>
                </a:solidFill>
              </a:rPr>
              <a:t>URL and automatically </a:t>
            </a:r>
            <a:r>
              <a:rPr lang="en-US" sz="2000" dirty="0" smtClean="0">
                <a:solidFill>
                  <a:srgbClr val="000000"/>
                </a:solidFill>
              </a:rPr>
              <a:t>type in QR code in the ‘checkout’ section</a:t>
            </a:r>
            <a:r>
              <a:rPr lang="en-US" sz="2000" dirty="0" smtClean="0">
                <a:solidFill>
                  <a:srgbClr val="000000"/>
                </a:solidFill>
              </a:rPr>
              <a:t>.</a:t>
            </a:r>
            <a:endParaRPr lang="en-US" sz="2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0325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A0B986D-1764-4C4C-9FA0-AD34C1E12B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8120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EBBEBBF-98F4-4826-9061-E7BE15043E85}"/>
              </a:ext>
            </a:extLst>
          </p:cNvPr>
          <p:cNvSpPr/>
          <p:nvPr/>
        </p:nvSpPr>
        <p:spPr>
          <a:xfrm>
            <a:off x="2178326" y="1722113"/>
            <a:ext cx="7835348" cy="30162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MY" sz="9600" dirty="0">
                <a:solidFill>
                  <a:schemeClr val="bg2">
                    <a:lumMod val="50000"/>
                  </a:schemeClr>
                </a:solidFill>
                <a:latin typeface="Berlin Sans FB Demi" panose="020B0604020202020204" pitchFamily="34" charset="0"/>
              </a:rPr>
              <a:t>THANK  YOU</a:t>
            </a:r>
            <a:r>
              <a:rPr lang="en-MY" dirty="0">
                <a:latin typeface="Lucida Handwriting" panose="020B0604020202020204" pitchFamily="66" charset="0"/>
              </a:rPr>
              <a:t/>
            </a:r>
            <a:br>
              <a:rPr lang="en-MY" dirty="0">
                <a:latin typeface="Lucida Handwriting" panose="020B0604020202020204" pitchFamily="66" charset="0"/>
              </a:rPr>
            </a:br>
            <a:r>
              <a:rPr lang="en-MY" dirty="0">
                <a:latin typeface="Lucida Handwriting" panose="020B0604020202020204" pitchFamily="66" charset="0"/>
              </a:rPr>
              <a:t/>
            </a:r>
            <a:br>
              <a:rPr lang="en-MY" dirty="0">
                <a:latin typeface="Lucida Handwriting" panose="020B0604020202020204" pitchFamily="66" charset="0"/>
              </a:rPr>
            </a:br>
            <a:endParaRPr lang="en-MY" dirty="0">
              <a:latin typeface="Lucida Handwriting" panose="020B0604020202020204" pitchFamily="66" charset="0"/>
            </a:endParaRPr>
          </a:p>
          <a:p>
            <a:pPr algn="ctr"/>
            <a:endParaRPr lang="en-MY" dirty="0">
              <a:latin typeface="Lucida Handwriting" panose="020B0604020202020204" pitchFamily="66" charset="0"/>
            </a:endParaRPr>
          </a:p>
          <a:p>
            <a:pPr algn="ctr"/>
            <a:r>
              <a:rPr lang="en-MY" sz="4000" dirty="0">
                <a:solidFill>
                  <a:schemeClr val="accent1"/>
                </a:solidFill>
                <a:latin typeface="Segoe Script" panose="030B0504020000000003" pitchFamily="66" charset="0"/>
                <a:cs typeface="Vijaya" panose="020B0502040204020203" pitchFamily="18" charset="0"/>
              </a:rPr>
              <a:t>Have a great summer break!</a:t>
            </a:r>
          </a:p>
        </p:txBody>
      </p:sp>
    </p:spTree>
    <p:extLst>
      <p:ext uri="{BB962C8B-B14F-4D97-AF65-F5344CB8AC3E}">
        <p14:creationId xmlns:p14="http://schemas.microsoft.com/office/powerpoint/2010/main" val="19929250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 txBox="1">
            <a:spLocks/>
          </p:cNvSpPr>
          <p:nvPr/>
        </p:nvSpPr>
        <p:spPr>
          <a:xfrm>
            <a:off x="1066800" y="579515"/>
            <a:ext cx="10058400" cy="4023360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0"/>
              </a:spcAft>
              <a:buNone/>
            </a:pPr>
            <a:r>
              <a:rPr lang="en-US" sz="2800" i="1" dirty="0">
                <a:solidFill>
                  <a:schemeClr val="accent1">
                    <a:lumMod val="75000"/>
                  </a:schemeClr>
                </a:solidFill>
              </a:rPr>
              <a:t>Client:</a:t>
            </a:r>
          </a:p>
          <a:p>
            <a:r>
              <a:rPr lang="en-US" dirty="0">
                <a:solidFill>
                  <a:schemeClr val="tx1"/>
                </a:solidFill>
              </a:rPr>
              <a:t>Kevin McGerigle</a:t>
            </a:r>
          </a:p>
          <a:p>
            <a:pPr marL="627063" lvl="5" indent="-169863"/>
            <a:r>
              <a:rPr lang="en-US" sz="1600" i="1" dirty="0">
                <a:solidFill>
                  <a:schemeClr val="tx1"/>
                </a:solidFill>
              </a:rPr>
              <a:t>Technical Director &amp; Theater Designer at Clark University</a:t>
            </a:r>
          </a:p>
          <a:p>
            <a:pPr lvl="5"/>
            <a:endParaRPr lang="en-US" sz="1600" i="1" dirty="0"/>
          </a:p>
          <a:p>
            <a:pPr>
              <a:spcAft>
                <a:spcPts val="600"/>
              </a:spcAft>
            </a:pPr>
            <a:r>
              <a:rPr lang="en-US" sz="2800" i="1" dirty="0">
                <a:solidFill>
                  <a:schemeClr val="accent1">
                    <a:lumMod val="75000"/>
                  </a:schemeClr>
                </a:solidFill>
              </a:rPr>
              <a:t>What problem does it solve?</a:t>
            </a:r>
          </a:p>
          <a:p>
            <a:pPr marL="87313" lvl="5" indent="0">
              <a:buNone/>
            </a:pPr>
            <a:r>
              <a:rPr lang="en-MY" sz="2000" dirty="0">
                <a:solidFill>
                  <a:schemeClr val="tx1"/>
                </a:solidFill>
              </a:rPr>
              <a:t>	</a:t>
            </a:r>
            <a:r>
              <a:rPr lang="en-MY" sz="2000" i="1" dirty="0">
                <a:solidFill>
                  <a:schemeClr val="tx1"/>
                </a:solidFill>
              </a:rPr>
              <a:t>People have been borrowing equipment (lights, speakers etc.) for events without formally signing the equipment out, making it unclear as to who has a given product and whether or not a missing product is truly missing, or is simply being used for an event.</a:t>
            </a:r>
          </a:p>
          <a:p>
            <a:pPr marL="869950" lvl="5" indent="-750888">
              <a:buNone/>
            </a:pPr>
            <a:endParaRPr lang="en-US" sz="2000" i="1" dirty="0">
              <a:solidFill>
                <a:schemeClr val="tx1"/>
              </a:solidFill>
            </a:endParaRPr>
          </a:p>
          <a:p>
            <a:pPr marL="869950" lvl="5" indent="-750888">
              <a:buFont typeface="Calibri" pitchFamily="34" charset="0"/>
              <a:buNone/>
            </a:pPr>
            <a:r>
              <a:rPr lang="en-US" sz="2800" i="1" dirty="0">
                <a:solidFill>
                  <a:schemeClr val="accent1">
                    <a:lumMod val="75000"/>
                  </a:schemeClr>
                </a:solidFill>
              </a:rPr>
              <a:t>Requirements:</a:t>
            </a:r>
          </a:p>
          <a:p>
            <a:pPr marL="461962" lvl="5" indent="-34290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tx1"/>
                </a:solidFill>
              </a:rPr>
              <a:t>An app/software/website that allows keeping track of inventory in the theater department</a:t>
            </a:r>
          </a:p>
          <a:p>
            <a:pPr marL="461962" lvl="5" indent="-34290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tx1"/>
                </a:solidFill>
              </a:rPr>
              <a:t>Print a label/assign a number to each lighting and sound equipment</a:t>
            </a:r>
          </a:p>
          <a:p>
            <a:pPr marL="461962" lvl="5" indent="-34290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tx1"/>
                </a:solidFill>
              </a:rPr>
              <a:t>Allow client to view online who has what item, when they took it, and when they brought it back.</a:t>
            </a:r>
          </a:p>
          <a:p>
            <a:pPr marL="461962" lvl="5" indent="-342900">
              <a:buFont typeface="Wingdings" panose="05000000000000000000" pitchFamily="2" charset="2"/>
              <a:buChar char="Ø"/>
            </a:pPr>
            <a:endParaRPr lang="en-US" sz="2000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68026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ookman Old Style" panose="02050604050505020204" pitchFamily="18" charset="0"/>
              </a:rPr>
              <a:t>And the show begins…</a:t>
            </a:r>
          </a:p>
        </p:txBody>
      </p:sp>
      <p:pic>
        <p:nvPicPr>
          <p:cNvPr id="6" name="Picture Placeholder 5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87" b="1978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2018080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9533" y="1086768"/>
            <a:ext cx="3970867" cy="1447799"/>
          </a:xfrm>
        </p:spPr>
        <p:txBody>
          <a:bodyPr>
            <a:noAutofit/>
          </a:bodyPr>
          <a:lstStyle/>
          <a:p>
            <a:r>
              <a:rPr lang="en-US" sz="4800" i="1" dirty="0"/>
              <a:t>Project deliverables: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9865" y="1916500"/>
            <a:ext cx="5842000" cy="3600796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en-US" b="1" dirty="0"/>
              <a:t> An online database:</a:t>
            </a:r>
          </a:p>
          <a:p>
            <a:pPr marL="685800" indent="-169863">
              <a:buFont typeface="Arial" panose="020B0604020202020204" pitchFamily="34" charset="0"/>
              <a:buChar char="•"/>
            </a:pPr>
            <a:r>
              <a:rPr lang="en-US" i="1" dirty="0">
                <a:solidFill>
                  <a:schemeClr val="tx2"/>
                </a:solidFill>
              </a:rPr>
              <a:t>currently holds 75 items.</a:t>
            </a:r>
          </a:p>
          <a:p>
            <a:pPr marL="685800" indent="-169863">
              <a:buFont typeface="Arial" panose="020B0604020202020204" pitchFamily="34" charset="0"/>
              <a:buChar char="•"/>
            </a:pPr>
            <a:r>
              <a:rPr lang="en-US" i="1" dirty="0">
                <a:solidFill>
                  <a:schemeClr val="tx2"/>
                </a:solidFill>
              </a:rPr>
              <a:t>keeps track of who borrows item, contact information of borrower, what item borrowed, check-out time, check-in time, etc.</a:t>
            </a:r>
            <a:r>
              <a:rPr lang="en-US" dirty="0">
                <a:solidFill>
                  <a:schemeClr val="tx2"/>
                </a:solidFill>
              </a:rPr>
              <a:t> 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b="1" dirty="0"/>
              <a:t> Quick Response (QR) codes for each item.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8509" y="4495800"/>
            <a:ext cx="2046713" cy="2042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3114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1456266" y="646501"/>
            <a:ext cx="6620934" cy="3468299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i="1" dirty="0" smtClean="0">
                <a:solidFill>
                  <a:schemeClr val="accent1"/>
                </a:solidFill>
                <a:latin typeface="+mn-lt"/>
              </a:rPr>
              <a:t>Artifacts:</a:t>
            </a:r>
          </a:p>
          <a:p>
            <a:pPr lvl="0" eaLnBrk="0" fontAlgn="base" hangingPunct="0">
              <a:lnSpc>
                <a:spcPct val="100000"/>
              </a:lnSpc>
              <a:spcAft>
                <a:spcPct val="0"/>
              </a:spcAft>
            </a:pPr>
            <a:endParaRPr lang="en-US" altLang="en-US" sz="18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en-US" altLang="en-US" sz="800" dirty="0">
                <a:solidFill>
                  <a:schemeClr val="tx1"/>
                </a:solidFill>
              </a:rPr>
              <a:t/>
            </a:r>
            <a:br>
              <a:rPr lang="en-US" altLang="en-US" sz="800" dirty="0">
                <a:solidFill>
                  <a:schemeClr val="tx1"/>
                </a:solidFill>
              </a:rPr>
            </a:br>
            <a:endParaRPr lang="en-US" altLang="en-US" sz="18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endParaRPr lang="en-US" i="1" dirty="0" smtClean="0">
              <a:solidFill>
                <a:schemeClr val="accent1"/>
              </a:solidFill>
              <a:latin typeface="+mn-lt"/>
            </a:endParaRPr>
          </a:p>
          <a:p>
            <a:endParaRPr lang="en-US" i="1" dirty="0">
              <a:solidFill>
                <a:schemeClr val="accent1"/>
              </a:solidFill>
              <a:latin typeface="+mn-lt"/>
            </a:endParaRPr>
          </a:p>
          <a:p>
            <a:endParaRPr lang="en-US" sz="2000" i="1" dirty="0" smtClean="0">
              <a:solidFill>
                <a:schemeClr val="accent1"/>
              </a:solidFill>
              <a:latin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i="1" dirty="0">
              <a:solidFill>
                <a:schemeClr val="accent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600496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4073012-8C2C-4EE8-9035-18BCCD4C3922}"/>
              </a:ext>
            </a:extLst>
          </p:cNvPr>
          <p:cNvSpPr/>
          <p:nvPr/>
        </p:nvSpPr>
        <p:spPr>
          <a:xfrm>
            <a:off x="3048000" y="1790859"/>
            <a:ext cx="6096000" cy="3737946"/>
          </a:xfrm>
          <a:prstGeom prst="rect">
            <a:avLst/>
          </a:prstGeom>
        </p:spPr>
        <p:txBody>
          <a:bodyPr>
            <a:spAutoFit/>
          </a:bodyPr>
          <a:lstStyle/>
          <a:p>
            <a:pPr marL="461962" lvl="5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Talk about waterfall process (inception, planning, requirement analysis, etc.)</a:t>
            </a:r>
          </a:p>
          <a:p>
            <a:pPr marL="461962" lvl="5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Can add screenshots of </a:t>
            </a:r>
            <a:r>
              <a:rPr lang="en-US" sz="2000" dirty="0" err="1">
                <a:solidFill>
                  <a:srgbClr val="000000"/>
                </a:solidFill>
              </a:rPr>
              <a:t>github</a:t>
            </a:r>
            <a:r>
              <a:rPr lang="en-US" sz="2000" dirty="0">
                <a:solidFill>
                  <a:srgbClr val="000000"/>
                </a:solidFill>
              </a:rPr>
              <a:t>, </a:t>
            </a:r>
            <a:r>
              <a:rPr lang="en-US" sz="2000" dirty="0" err="1">
                <a:solidFill>
                  <a:srgbClr val="000000"/>
                </a:solidFill>
              </a:rPr>
              <a:t>trello</a:t>
            </a:r>
            <a:r>
              <a:rPr lang="en-US" sz="2000" dirty="0">
                <a:solidFill>
                  <a:srgbClr val="000000"/>
                </a:solidFill>
              </a:rPr>
              <a:t>, slack to show communication side.</a:t>
            </a:r>
          </a:p>
          <a:p>
            <a:pPr marL="461962" lvl="5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Can include email exchange with Kevin</a:t>
            </a:r>
          </a:p>
          <a:p>
            <a:pPr marL="461962" lvl="5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Basically how we implemented stuff taught in class</a:t>
            </a:r>
          </a:p>
          <a:p>
            <a:pPr marL="461962" lvl="5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000000"/>
              </a:solidFill>
            </a:endParaRPr>
          </a:p>
          <a:p>
            <a:pPr marL="119062" lvl="5">
              <a:lnSpc>
                <a:spcPct val="150000"/>
              </a:lnSpc>
            </a:pPr>
            <a:endParaRPr lang="en-US" sz="2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31371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812801" y="646502"/>
            <a:ext cx="8322733" cy="1190766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i="1" dirty="0" smtClean="0">
                <a:solidFill>
                  <a:schemeClr val="accent1"/>
                </a:solidFill>
                <a:latin typeface="+mn-lt"/>
              </a:rPr>
              <a:t>Software Engineering Process:</a:t>
            </a:r>
          </a:p>
          <a:p>
            <a:pPr lvl="0" eaLnBrk="0" fontAlgn="base" hangingPunct="0">
              <a:lnSpc>
                <a:spcPct val="100000"/>
              </a:lnSpc>
              <a:spcAft>
                <a:spcPct val="0"/>
              </a:spcAft>
            </a:pPr>
            <a:endParaRPr lang="en-US" altLang="en-US" sz="18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en-US" altLang="en-US" sz="800" dirty="0">
                <a:solidFill>
                  <a:schemeClr val="tx1"/>
                </a:solidFill>
              </a:rPr>
              <a:t/>
            </a:r>
            <a:br>
              <a:rPr lang="en-US" altLang="en-US" sz="800" dirty="0">
                <a:solidFill>
                  <a:schemeClr val="tx1"/>
                </a:solidFill>
              </a:rPr>
            </a:br>
            <a:endParaRPr lang="en-US" altLang="en-US" sz="18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endParaRPr lang="en-US" i="1" dirty="0" smtClean="0">
              <a:solidFill>
                <a:schemeClr val="accent1"/>
              </a:solidFill>
              <a:latin typeface="+mn-lt"/>
            </a:endParaRPr>
          </a:p>
          <a:p>
            <a:endParaRPr lang="en-US" i="1" dirty="0">
              <a:solidFill>
                <a:schemeClr val="accent1"/>
              </a:solidFill>
              <a:latin typeface="+mn-lt"/>
            </a:endParaRPr>
          </a:p>
          <a:p>
            <a:endParaRPr lang="en-US" sz="2000" i="1" dirty="0" smtClean="0">
              <a:solidFill>
                <a:schemeClr val="accent1"/>
              </a:solidFill>
              <a:latin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i="1" dirty="0">
              <a:solidFill>
                <a:schemeClr val="accent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469281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1109134" y="1038938"/>
            <a:ext cx="5842000" cy="3600796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b="1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68B50C3-CA0E-49B2-BE34-AEDA4ABDFDEC}"/>
              </a:ext>
            </a:extLst>
          </p:cNvPr>
          <p:cNvSpPr/>
          <p:nvPr/>
        </p:nvSpPr>
        <p:spPr>
          <a:xfrm>
            <a:off x="982134" y="54053"/>
            <a:ext cx="6096000" cy="98488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4000" i="1" dirty="0">
                <a:solidFill>
                  <a:schemeClr val="accent1">
                    <a:lumMod val="75000"/>
                  </a:schemeClr>
                </a:solidFill>
              </a:rPr>
              <a:t>Frontend:</a:t>
            </a:r>
          </a:p>
          <a:p>
            <a:endParaRPr lang="en-MY" dirty="0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9CFCB4BE-1E49-46B4-91E6-04A5F36C4B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134" y="897315"/>
            <a:ext cx="9706161" cy="488855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617749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1109134" y="1038938"/>
            <a:ext cx="5842000" cy="3600796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b="1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68B50C3-CA0E-49B2-BE34-AEDA4ABDFDEC}"/>
              </a:ext>
            </a:extLst>
          </p:cNvPr>
          <p:cNvSpPr/>
          <p:nvPr/>
        </p:nvSpPr>
        <p:spPr>
          <a:xfrm>
            <a:off x="982134" y="54053"/>
            <a:ext cx="6096000" cy="98488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4000" i="1" dirty="0">
                <a:solidFill>
                  <a:schemeClr val="accent1">
                    <a:lumMod val="75000"/>
                  </a:schemeClr>
                </a:solidFill>
              </a:rPr>
              <a:t>Frontend (continued):</a:t>
            </a:r>
          </a:p>
          <a:p>
            <a:endParaRPr lang="en-MY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F0E7BA-7F43-44B1-AC50-898822A227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5436" y="770582"/>
            <a:ext cx="9501128" cy="478539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10057890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</TotalTime>
  <Words>338</Words>
  <Application>Microsoft Office PowerPoint</Application>
  <PresentationFormat>Widescreen</PresentationFormat>
  <Paragraphs>61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7" baseType="lpstr">
      <vt:lpstr>Arial</vt:lpstr>
      <vt:lpstr>Berlin Sans FB Demi</vt:lpstr>
      <vt:lpstr>Bookman Old Style</vt:lpstr>
      <vt:lpstr>Calibri</vt:lpstr>
      <vt:lpstr>Calibri Light</vt:lpstr>
      <vt:lpstr>Courier New</vt:lpstr>
      <vt:lpstr>Lucida Handwriting</vt:lpstr>
      <vt:lpstr>Segoe Script</vt:lpstr>
      <vt:lpstr>Vijaya</vt:lpstr>
      <vt:lpstr>Wingdings</vt:lpstr>
      <vt:lpstr>Retrospect</vt:lpstr>
      <vt:lpstr>Little Center Inventory System</vt:lpstr>
      <vt:lpstr>PowerPoint Presentation</vt:lpstr>
      <vt:lpstr>And the show begins…</vt:lpstr>
      <vt:lpstr>Project deliverables: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Little Center Inventory System</dc:title>
  <dc:creator>Chowdhury, Ishraq</dc:creator>
  <cp:lastModifiedBy>Chowdhury, Ishraq</cp:lastModifiedBy>
  <cp:revision>15</cp:revision>
  <dcterms:created xsi:type="dcterms:W3CDTF">2019-05-01T20:43:02Z</dcterms:created>
  <dcterms:modified xsi:type="dcterms:W3CDTF">2019-05-02T21:33:05Z</dcterms:modified>
</cp:coreProperties>
</file>